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422" r:id="rId4"/>
    <p:sldId id="424" r:id="rId5"/>
    <p:sldId id="423" r:id="rId6"/>
    <p:sldId id="425" r:id="rId7"/>
    <p:sldId id="420" r:id="rId8"/>
    <p:sldId id="295" r:id="rId9"/>
    <p:sldId id="296" r:id="rId10"/>
    <p:sldId id="297" r:id="rId11"/>
    <p:sldId id="308" r:id="rId12"/>
    <p:sldId id="414" r:id="rId13"/>
    <p:sldId id="417" r:id="rId14"/>
    <p:sldId id="427" r:id="rId15"/>
    <p:sldId id="428" r:id="rId16"/>
    <p:sldId id="426" r:id="rId17"/>
    <p:sldId id="42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1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5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24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86D-A316-444C-8ED7-DF9A73436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1396E-6AAC-431E-B199-E559184DB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981D-DEED-45D3-946B-B521AAA6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94D17-F1F4-4986-BCF3-F63BE394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DCC6-7C11-43D8-BC28-D01C2E68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7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3CD1-828E-4191-A21B-EFA39F76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DE89-2801-4CEF-BBD6-827B58FE5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E58CD-312E-4FE2-9067-D9E8D289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86F16-444F-4271-9CFC-6F045EDD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F3F0B-6E15-4FCE-8D4D-5FC95D6F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44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7C7D-402E-4D4D-B279-03FFD5D5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EA173-6B21-4EDE-BF24-50813EA8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C0FF0-2752-4F14-9509-89A9014E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FA3CD-B592-43ED-B439-44492FA9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8C26-2F6C-4026-9859-79F14533F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2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C437-7E4F-4A39-8ED6-C48B2F8F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A6F7A-26B4-492C-8F9A-9C1263FB8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961EB-6E43-4BE0-B695-BAD4DCDEB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78CBD-0294-450E-ABB3-DC66695B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F61AF-29D6-4A56-9233-FFFECF3D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C62D4-8787-4608-9C41-5BD80B0B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18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D7A5-A87B-4301-8585-6ED64E8E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2490C-BF4E-4090-BC76-CB50C2A90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F4BF4-6D01-4394-AB9A-52B61BCD4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F9DEB-C3F7-4DB9-8883-3BD58D8F0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D3A8E-24B0-49F8-8E38-5E9E93378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1CAC5-26C7-4B08-9C51-D073F7552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7EE0B8-C18A-4266-B49E-C965DFBF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92C27-9CB7-4D2F-9485-8535621F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82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F5F3-CBD7-473C-8824-0A99D433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7673E-108F-4720-ABC0-7F524F6D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6AB3D-863F-466B-B736-B147438F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24188-753F-4CE5-8A96-5C66ABBF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34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7F1D0-B76F-4FA6-934A-2AD86B10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8CE0D-2C83-465F-82C7-3BA57CB3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10EAC-6D7F-4C30-96D4-B3173573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C910-FDB0-47F1-B9E6-817588EC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62C7-87D0-4DA6-9E7A-822D7AA79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A9E53-535A-47B2-9A81-1955D6E2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5A0B5-056C-4285-97D4-5DD49832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3E08C-F2ED-4ED4-9600-9F2B06C2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8869E-C2D0-474B-8592-2DEC7883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4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76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3B3F-6D57-41B2-B656-0CCD6806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362E3-CEB4-462B-98B5-577BFEC63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AD26C-495B-4D58-BBB5-FB3649963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3C323-5D81-4D45-BB32-DA71E1E9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6AE65-4613-4C6A-B8B3-8FAE3CAD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6F6F0-E6BB-4A91-9585-C20CC1DE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08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D2F8-728C-4E93-A2F1-F5728DD3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B32EC-FAC6-4E19-9BC5-13CD5F429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0E597-A5AE-473D-B01D-2DA74D25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623FC-4AC2-404C-A96B-B8317CF2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9D9E-DA2A-44D7-BE79-584C5EDE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46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7FE4B4-3CBD-48DD-9492-DA5065E28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EE7E3-E2F9-4299-BB15-5697C60E4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78536-F24E-4043-BB66-76DB2527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57343-FB62-4C6E-B0E3-D9D76F9A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EFE84-0806-480B-9F20-1CCA6A6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8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1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7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54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7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4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063150-F019-4794-A0B6-8C00DA8C3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650FE-A9AB-4D50-9512-6D2BDFC7E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9E249-6951-47B7-8EB9-5E97A0C27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714A-CDE5-4AA0-9C4D-D71AAC5DC9AB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9A48-7556-4A0E-8DC6-6B688A4D5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A0579-48A6-4AD9-A84B-CDE323446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2411E-8E10-4F87-B538-1E912B82B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5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hatislove-2010.blogspot.com/2012/02/dont-ignore-warning-signs-of-child.html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svgsilh.com/00bcd4/image/156961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5F313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9118AF7-BD4A-5DE0-995D-4C7A8A43F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698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9918CF-2DE7-F859-E1DC-2ED2F205E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0" y="4455231"/>
            <a:ext cx="1763604" cy="10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29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7663C1-AD01-49F4-AA5A-7168696D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53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Trauma is like a 3-number combination 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DDCB6-19CD-4AC3-A6EF-B339F99F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131"/>
            <a:ext cx="47625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FFFE82-A500-4934-9FC9-0A073C2D6264}"/>
              </a:ext>
            </a:extLst>
          </p:cNvPr>
          <p:cNvSpPr txBox="1"/>
          <p:nvPr/>
        </p:nvSpPr>
        <p:spPr>
          <a:xfrm>
            <a:off x="5886995" y="3429000"/>
            <a:ext cx="175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FBB16-7B98-4346-BC8E-3075C517D0F8}"/>
              </a:ext>
            </a:extLst>
          </p:cNvPr>
          <p:cNvSpPr txBox="1"/>
          <p:nvPr/>
        </p:nvSpPr>
        <p:spPr>
          <a:xfrm>
            <a:off x="5886995" y="4354962"/>
            <a:ext cx="175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94A90-9809-450B-8758-1B3AD50DDC3F}"/>
              </a:ext>
            </a:extLst>
          </p:cNvPr>
          <p:cNvSpPr txBox="1"/>
          <p:nvPr/>
        </p:nvSpPr>
        <p:spPr>
          <a:xfrm>
            <a:off x="5886995" y="5271702"/>
            <a:ext cx="1942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975ADD-EFAA-4DCD-9031-60C633E78497}"/>
              </a:ext>
            </a:extLst>
          </p:cNvPr>
          <p:cNvCxnSpPr>
            <a:cxnSpLocks/>
          </p:cNvCxnSpPr>
          <p:nvPr/>
        </p:nvCxnSpPr>
        <p:spPr>
          <a:xfrm flipH="1">
            <a:off x="4624251" y="3752165"/>
            <a:ext cx="1386024" cy="541161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362CFB-1C8A-4D7C-A7ED-CA0F74D27D54}"/>
              </a:ext>
            </a:extLst>
          </p:cNvPr>
          <p:cNvCxnSpPr>
            <a:cxnSpLocks/>
          </p:cNvCxnSpPr>
          <p:nvPr/>
        </p:nvCxnSpPr>
        <p:spPr>
          <a:xfrm flipH="1">
            <a:off x="4624251" y="4678127"/>
            <a:ext cx="1386024" cy="166509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5060A6-B907-4952-9C3C-1DDC3F89D851}"/>
              </a:ext>
            </a:extLst>
          </p:cNvPr>
          <p:cNvCxnSpPr>
            <a:cxnSpLocks/>
          </p:cNvCxnSpPr>
          <p:nvPr/>
        </p:nvCxnSpPr>
        <p:spPr>
          <a:xfrm flipH="1" flipV="1">
            <a:off x="4624251" y="5391150"/>
            <a:ext cx="1386024" cy="171585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C934B9-B7F1-4FF5-9155-DE77F9C20AF1}"/>
              </a:ext>
            </a:extLst>
          </p:cNvPr>
          <p:cNvSpPr txBox="1"/>
          <p:nvPr/>
        </p:nvSpPr>
        <p:spPr>
          <a:xfrm>
            <a:off x="6766561" y="1425302"/>
            <a:ext cx="4448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Unlocking the problem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all 3 areas</a:t>
            </a:r>
          </a:p>
        </p:txBody>
      </p:sp>
    </p:spTree>
    <p:extLst>
      <p:ext uri="{BB962C8B-B14F-4D97-AF65-F5344CB8AC3E}">
        <p14:creationId xmlns:p14="http://schemas.microsoft.com/office/powerpoint/2010/main" val="263048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A9F6B3-6B10-4336-9AD7-C11FFC8D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777" y="449641"/>
            <a:ext cx="8202439" cy="86614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Healing Equation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C91E2-CB79-4212-B7B0-A05EA0CCB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14" y="2712188"/>
            <a:ext cx="11407367" cy="143362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800" b="1" u="sng" dirty="0"/>
              <a:t>SAFETY + STABILITY + SUPPORT </a:t>
            </a:r>
            <a:r>
              <a:rPr lang="en-US" sz="4800" b="1" dirty="0"/>
              <a:t>= HEALING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				</a:t>
            </a:r>
            <a:r>
              <a:rPr lang="en-US" sz="4800" b="1" dirty="0"/>
              <a:t>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309087-8222-4449-9D50-2FD0DADBF138}"/>
              </a:ext>
            </a:extLst>
          </p:cNvPr>
          <p:cNvSpPr txBox="1"/>
          <p:nvPr/>
        </p:nvSpPr>
        <p:spPr>
          <a:xfrm>
            <a:off x="3529341" y="5818944"/>
            <a:ext cx="51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Trauma REBOOT, Trauma Healing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114288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702F-FF26-4524-A89D-B186A1C4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40" y="705107"/>
            <a:ext cx="5913743" cy="57643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Phases of Client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D7B2F-6CBD-493C-B47B-83190A4E2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16761" y="2811994"/>
            <a:ext cx="1229718" cy="12502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DFBBBE-4568-4918-826B-D7AD36CB5591}"/>
              </a:ext>
            </a:extLst>
          </p:cNvPr>
          <p:cNvCxnSpPr/>
          <p:nvPr/>
        </p:nvCxnSpPr>
        <p:spPr>
          <a:xfrm>
            <a:off x="1951412" y="3428756"/>
            <a:ext cx="1400783" cy="0"/>
          </a:xfrm>
          <a:prstGeom prst="line">
            <a:avLst/>
          </a:prstGeom>
          <a:ln w="1270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81F44F4-4432-4C5B-B940-044203410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50827" y="3085384"/>
            <a:ext cx="845300" cy="7044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8476B-A154-4B8E-9EEB-92383AE07C21}"/>
              </a:ext>
            </a:extLst>
          </p:cNvPr>
          <p:cNvCxnSpPr>
            <a:cxnSpLocks/>
          </p:cNvCxnSpPr>
          <p:nvPr/>
        </p:nvCxnSpPr>
        <p:spPr>
          <a:xfrm>
            <a:off x="4382226" y="3855902"/>
            <a:ext cx="1042287" cy="1397831"/>
          </a:xfrm>
          <a:prstGeom prst="line">
            <a:avLst/>
          </a:prstGeom>
          <a:ln w="1270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D466A-0D42-4AEF-97C7-D39B355CF565}"/>
              </a:ext>
            </a:extLst>
          </p:cNvPr>
          <p:cNvCxnSpPr>
            <a:cxnSpLocks/>
          </p:cNvCxnSpPr>
          <p:nvPr/>
        </p:nvCxnSpPr>
        <p:spPr>
          <a:xfrm flipH="1">
            <a:off x="6700814" y="3449370"/>
            <a:ext cx="2684314" cy="1804363"/>
          </a:xfrm>
          <a:prstGeom prst="line">
            <a:avLst/>
          </a:prstGeom>
          <a:ln w="127000" cap="rnd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404AC9-FCAD-4E72-956A-AEA564D9D684}"/>
              </a:ext>
            </a:extLst>
          </p:cNvPr>
          <p:cNvCxnSpPr>
            <a:cxnSpLocks/>
          </p:cNvCxnSpPr>
          <p:nvPr/>
        </p:nvCxnSpPr>
        <p:spPr>
          <a:xfrm flipV="1">
            <a:off x="9566495" y="2359535"/>
            <a:ext cx="1993830" cy="991905"/>
          </a:xfrm>
          <a:prstGeom prst="line">
            <a:avLst/>
          </a:prstGeom>
          <a:ln w="127000" cap="rnd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61ACF1-3F08-480F-AFB6-347BD3BC544E}"/>
              </a:ext>
            </a:extLst>
          </p:cNvPr>
          <p:cNvSpPr txBox="1"/>
          <p:nvPr/>
        </p:nvSpPr>
        <p:spPr>
          <a:xfrm>
            <a:off x="5678759" y="5328517"/>
            <a:ext cx="77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3D40C-5017-41AB-B4E0-435DBC0346D5}"/>
              </a:ext>
            </a:extLst>
          </p:cNvPr>
          <p:cNvSpPr txBox="1"/>
          <p:nvPr/>
        </p:nvSpPr>
        <p:spPr>
          <a:xfrm rot="19532480">
            <a:off x="7566737" y="4269996"/>
            <a:ext cx="157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Rehabilitation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373806-8BDD-4FA0-BB94-870A1BBC2CF3}"/>
              </a:ext>
            </a:extLst>
          </p:cNvPr>
          <p:cNvSpPr txBox="1"/>
          <p:nvPr/>
        </p:nvSpPr>
        <p:spPr>
          <a:xfrm rot="19974828">
            <a:off x="10005984" y="2872160"/>
            <a:ext cx="148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7B1C5A-B72E-49A5-B250-2F139AB2639E}"/>
              </a:ext>
            </a:extLst>
          </p:cNvPr>
          <p:cNvSpPr txBox="1"/>
          <p:nvPr/>
        </p:nvSpPr>
        <p:spPr>
          <a:xfrm>
            <a:off x="350045" y="6365356"/>
            <a:ext cx="1150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Relief - Rehabilitation - Development Paradigm from When Helping Hurts, How to Alleviate Poverty without Hurting the Poor and Yourself.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DB721-295F-4888-AEA8-40F35566F92F}"/>
              </a:ext>
            </a:extLst>
          </p:cNvPr>
          <p:cNvSpPr txBox="1"/>
          <p:nvPr/>
        </p:nvSpPr>
        <p:spPr>
          <a:xfrm>
            <a:off x="3524918" y="3765771"/>
            <a:ext cx="69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D4D62-5665-4313-9078-DFDF5FFDC0DD}"/>
              </a:ext>
            </a:extLst>
          </p:cNvPr>
          <p:cNvSpPr txBox="1"/>
          <p:nvPr/>
        </p:nvSpPr>
        <p:spPr>
          <a:xfrm rot="3200771">
            <a:off x="4010616" y="4526726"/>
            <a:ext cx="13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Homeless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34F552-4B03-4C7C-ABBE-20D657439978}"/>
              </a:ext>
            </a:extLst>
          </p:cNvPr>
          <p:cNvSpPr txBox="1"/>
          <p:nvPr/>
        </p:nvSpPr>
        <p:spPr>
          <a:xfrm>
            <a:off x="5248726" y="4396032"/>
            <a:ext cx="169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 Hours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Needs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7E0A80-040E-4F24-BD6E-0A973D682B02}"/>
              </a:ext>
            </a:extLst>
          </p:cNvPr>
          <p:cNvSpPr txBox="1"/>
          <p:nvPr/>
        </p:nvSpPr>
        <p:spPr>
          <a:xfrm>
            <a:off x="8867775" y="2087742"/>
            <a:ext cx="180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 91-365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Empowerment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3FFEA5-A1EF-49FC-A7E0-1F67F6DADDAF}"/>
              </a:ext>
            </a:extLst>
          </p:cNvPr>
          <p:cNvSpPr txBox="1"/>
          <p:nvPr/>
        </p:nvSpPr>
        <p:spPr>
          <a:xfrm>
            <a:off x="6668101" y="3444722"/>
            <a:ext cx="169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 4-90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 Building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D52FD66-B1FE-4314-8354-FCB05CB018DF}"/>
              </a:ext>
            </a:extLst>
          </p:cNvPr>
          <p:cNvCxnSpPr>
            <a:cxnSpLocks/>
          </p:cNvCxnSpPr>
          <p:nvPr/>
        </p:nvCxnSpPr>
        <p:spPr>
          <a:xfrm>
            <a:off x="5650311" y="5262786"/>
            <a:ext cx="818285" cy="0"/>
          </a:xfrm>
          <a:prstGeom prst="line">
            <a:avLst/>
          </a:prstGeom>
          <a:ln w="127000" cap="rnd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B5ABFE3C-79B0-45A4-9DB2-F0BA7A58E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61" y="327794"/>
            <a:ext cx="2086382" cy="13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E4B70-75D1-4A66-523A-3D86C54D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521" y="244754"/>
            <a:ext cx="7720957" cy="733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Trauma Healing Course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4FF6D9-5AA1-5BF7-8091-DDBDE0FE38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222725"/>
            <a:ext cx="5324758" cy="347440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D87AC-9176-DB2E-93BD-AF4F8781C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1684" y="2223688"/>
            <a:ext cx="5602635" cy="24106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A 12-week, faith-based course empowering people to overcome trauma and embrace a brighter future.</a:t>
            </a:r>
          </a:p>
          <a:p>
            <a:endParaRPr lang="en-US" sz="2000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5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81E828-7913-1C00-7083-140B983D8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04"/>
            <a:ext cx="10515600" cy="7846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New Normal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70E1E-DE7C-8896-945E-8D394287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40" y="1205641"/>
            <a:ext cx="10843660" cy="5264072"/>
          </a:xfrm>
        </p:spPr>
        <p:txBody>
          <a:bodyPr/>
          <a:lstStyle/>
          <a:p>
            <a:r>
              <a:rPr lang="en-US" sz="3600" dirty="0"/>
              <a:t>People with trauma cannot return to “normal”</a:t>
            </a:r>
          </a:p>
          <a:p>
            <a:r>
              <a:rPr lang="en-US" sz="3600" dirty="0"/>
              <a:t>They can establish a “new normal”</a:t>
            </a:r>
          </a:p>
          <a:p>
            <a:r>
              <a:rPr lang="en-US" sz="3600" dirty="0"/>
              <a:t>This metamorphosis does not happen quickly and requires intentional work</a:t>
            </a:r>
          </a:p>
          <a:p>
            <a:r>
              <a:rPr lang="en-US" sz="3600" dirty="0"/>
              <a:t>Survivors need to build:</a:t>
            </a:r>
          </a:p>
          <a:p>
            <a:pPr lvl="1"/>
            <a:r>
              <a:rPr lang="en-US" sz="3200" dirty="0"/>
              <a:t>Relationships</a:t>
            </a:r>
          </a:p>
          <a:p>
            <a:pPr lvl="1"/>
            <a:r>
              <a:rPr lang="en-US" sz="3200" dirty="0"/>
              <a:t>Stability</a:t>
            </a:r>
          </a:p>
          <a:p>
            <a:pPr lvl="1"/>
            <a:r>
              <a:rPr lang="en-US" sz="3200" dirty="0"/>
              <a:t>Coping skills</a:t>
            </a:r>
          </a:p>
          <a:p>
            <a:pPr lvl="1"/>
            <a:r>
              <a:rPr lang="en-US" sz="3200" dirty="0"/>
              <a:t>Adaptive functioning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6C544C-375D-C3F4-36DD-C9B64CB0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255" y="4430831"/>
            <a:ext cx="7446745" cy="23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2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2164-BADD-5AC6-BB98-1ABFE277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895"/>
            <a:ext cx="10515600" cy="94762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3065-EFC9-A462-B28C-41ACBFCA7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4522"/>
            <a:ext cx="10515600" cy="5388353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Speak clearly using a calm, reassuring tone.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respectful.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relationships.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confrontation and arguing.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calmness.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Show, not tell, if at all possible.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specific and limit instructions.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 down information into smaller parts.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tools to help the person.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your non-verbal and verbal messages agree.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5BAE9-1884-6358-2F35-C9188034C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13846" r="6575"/>
          <a:stretch/>
        </p:blipFill>
        <p:spPr>
          <a:xfrm>
            <a:off x="7632213" y="2052149"/>
            <a:ext cx="4457118" cy="24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CF1F3-33F4-4D42-8F15-ED2F0F79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" y="0"/>
            <a:ext cx="12189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4922-06DF-2883-1179-0F55CE24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736" y="1104523"/>
            <a:ext cx="9134946" cy="4725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Trauma refers to an experience that creates a sense of fear, helplessness, or horror, and overwhelms a person’s resources for coping.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</a:rPr>
              <a:t>“You are having a very normal reaction to a very abnormal situation.”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03189-370F-4099-0AD5-56992CBF5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/>
          <a:stretch/>
        </p:blipFill>
        <p:spPr>
          <a:xfrm>
            <a:off x="0" y="0"/>
            <a:ext cx="2659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7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BBB84-F76A-4F94-101E-D5A0741D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92" y="711197"/>
            <a:ext cx="4305907" cy="684029"/>
          </a:xfrm>
        </p:spPr>
        <p:txBody>
          <a:bodyPr anchor="b">
            <a:no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Types of Trauma</a:t>
            </a:r>
          </a:p>
        </p:txBody>
      </p:sp>
      <p:pic>
        <p:nvPicPr>
          <p:cNvPr id="4" name="Picture 3" descr="A person and 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C022D80F-F8B1-F064-65A4-6C14F6219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856"/>
          <a:stretch/>
        </p:blipFill>
        <p:spPr>
          <a:xfrm>
            <a:off x="643466" y="2790452"/>
            <a:ext cx="4309533" cy="34340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B911-9887-59D9-7356-A9CB3976E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979" y="501860"/>
            <a:ext cx="6771992" cy="599423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b="1" dirty="0"/>
              <a:t>Acute Trauma</a:t>
            </a:r>
          </a:p>
          <a:p>
            <a:pPr lvl="1"/>
            <a:r>
              <a:rPr lang="en-US" dirty="0"/>
              <a:t>One-time traumatic event</a:t>
            </a:r>
          </a:p>
          <a:p>
            <a:pPr lvl="1"/>
            <a:r>
              <a:rPr lang="en-US" dirty="0"/>
              <a:t>Fire, crime, sexual or physical assault</a:t>
            </a:r>
          </a:p>
          <a:p>
            <a:pPr marL="0" indent="0">
              <a:buNone/>
            </a:pPr>
            <a:r>
              <a:rPr lang="en-US" b="1" dirty="0"/>
              <a:t>Chronic Trauma</a:t>
            </a:r>
          </a:p>
          <a:p>
            <a:pPr lvl="1"/>
            <a:r>
              <a:rPr lang="en-US" dirty="0"/>
              <a:t>Multiple traumatic events</a:t>
            </a:r>
          </a:p>
          <a:p>
            <a:pPr lvl="1"/>
            <a:r>
              <a:rPr lang="en-US" dirty="0"/>
              <a:t>War, domestic violence or unrelated traumas</a:t>
            </a:r>
          </a:p>
          <a:p>
            <a:pPr marL="0" indent="0">
              <a:buNone/>
            </a:pPr>
            <a:r>
              <a:rPr lang="en-US" b="1" dirty="0"/>
              <a:t>Complex Trauma</a:t>
            </a:r>
          </a:p>
          <a:p>
            <a:pPr lvl="1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Begins in childhood and continues or repeats for months or years at a time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Abuse, neglect, or trafficking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Secondary Trauma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Survivors’ difficulties affect family members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Trauma symptoms show up in spouses and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5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B9E2-CDB7-E05D-8CF9-AFFB66E9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724" y="120316"/>
            <a:ext cx="5046552" cy="89330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Toxic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E2C2-D370-F1D9-0A82-344439FF8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6" y="1013623"/>
            <a:ext cx="10990907" cy="5483901"/>
          </a:xfrm>
        </p:spPr>
        <p:txBody>
          <a:bodyPr>
            <a:normAutofit/>
          </a:bodyPr>
          <a:lstStyle/>
          <a:p>
            <a:r>
              <a:rPr lang="en-US" sz="3200" dirty="0"/>
              <a:t>Toxic stress refers to strong, frequent, or prolonged activation of the body’s stress management system.</a:t>
            </a:r>
          </a:p>
          <a:p>
            <a:pPr lvl="1"/>
            <a:r>
              <a:rPr lang="en-US" sz="2800" dirty="0"/>
              <a:t>The brain stays “stuck” in the crisis-alert mode.</a:t>
            </a:r>
          </a:p>
          <a:p>
            <a:pPr lvl="1"/>
            <a:endParaRPr lang="en-US" sz="800" dirty="0"/>
          </a:p>
          <a:p>
            <a:r>
              <a:rPr lang="en-US" sz="3200" dirty="0"/>
              <a:t>Toxic stress can physically alter parts of the brain:</a:t>
            </a:r>
          </a:p>
          <a:p>
            <a:pPr lvl="1"/>
            <a:r>
              <a:rPr lang="en-US" sz="2800" dirty="0"/>
              <a:t>Brain chemistry changes and becomes hypersensitive.</a:t>
            </a:r>
          </a:p>
          <a:p>
            <a:pPr lvl="1"/>
            <a:r>
              <a:rPr lang="en-US" sz="2800" dirty="0"/>
              <a:t>The part of your brain that interprets and calms your emotions (hippocampus) shrinks and works less effectively.</a:t>
            </a:r>
          </a:p>
          <a:p>
            <a:pPr lvl="1"/>
            <a:r>
              <a:rPr lang="en-US" sz="2800" dirty="0"/>
              <a:t>The left and right parts of the brain have trouble communicating and balancing each other.</a:t>
            </a:r>
          </a:p>
          <a:p>
            <a:pPr lvl="1"/>
            <a:endParaRPr lang="en-US" sz="800" dirty="0"/>
          </a:p>
          <a:p>
            <a:r>
              <a:rPr lang="en-US" sz="3200" dirty="0"/>
              <a:t>Toxic stress can also harm the nervous, endocrine, and immune systems, and can even alter the physical structure of DNA.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C3C5B-3F71-7476-7907-F9337B99D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8" t="5814" r="47563" b="4838"/>
          <a:stretch/>
        </p:blipFill>
        <p:spPr>
          <a:xfrm>
            <a:off x="10112943" y="1576581"/>
            <a:ext cx="2079057" cy="19297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9643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18A44E-08CA-5E56-2949-D67946EB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+mn-lt"/>
              </a:rPr>
              <a:t>Changes to the Brain from Toxic Stress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F1073-7FF9-39E4-4B3E-3A7E6C3C8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34" y="1208016"/>
            <a:ext cx="10927532" cy="5183731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ttention problems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 memory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 decision making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Problems with planning, organizing and sequencing information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Problems learning new things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Problems recalling old information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Anxiety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Impulsive behavior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Confusion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Unexplained pain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Problems being self-starting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E8647-33CB-BB99-F607-CB20E2BB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657" y="4147234"/>
            <a:ext cx="5563076" cy="266245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5575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2716-610F-FCCF-67C3-EBA2011D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162"/>
            <a:ext cx="10515600" cy="98384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Effects of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9F6F-095E-544B-50A9-69F0DE586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54" y="1376131"/>
            <a:ext cx="10951675" cy="3014804"/>
          </a:xfrm>
        </p:spPr>
        <p:txBody>
          <a:bodyPr>
            <a:normAutofit/>
          </a:bodyPr>
          <a:lstStyle/>
          <a:p>
            <a:r>
              <a:rPr lang="en-US" sz="3200" b="1" dirty="0"/>
              <a:t>Fear</a:t>
            </a:r>
            <a:r>
              <a:rPr lang="en-US" sz="3200" dirty="0"/>
              <a:t>, which is the core of trauma, leads people to hide</a:t>
            </a:r>
          </a:p>
          <a:p>
            <a:r>
              <a:rPr lang="en-US" sz="3200" dirty="0"/>
              <a:t>Trauma brings with it a sense of </a:t>
            </a:r>
            <a:r>
              <a:rPr lang="en-US" sz="3200" b="1" dirty="0"/>
              <a:t>powerlessness</a:t>
            </a:r>
          </a:p>
          <a:p>
            <a:r>
              <a:rPr lang="en-US" sz="3200" dirty="0"/>
              <a:t>They carry trauma with them into their relationships, their work, their thinking and their choices</a:t>
            </a:r>
          </a:p>
          <a:p>
            <a:r>
              <a:rPr lang="en-US" sz="3200" dirty="0"/>
              <a:t>God is viewed through the lens of trauma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0670A-5C81-08D5-3B48-67737FC677EC}"/>
              </a:ext>
            </a:extLst>
          </p:cNvPr>
          <p:cNvSpPr txBox="1"/>
          <p:nvPr/>
        </p:nvSpPr>
        <p:spPr>
          <a:xfrm>
            <a:off x="911382" y="4246101"/>
            <a:ext cx="10366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ifficulty forming healthy and stable relationships</a:t>
            </a:r>
          </a:p>
          <a:p>
            <a:pPr marL="0" indent="0" algn="ctr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U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nstable work histories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truggles with finances, family, jobs, and depression throughout life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7E381-EAD5-7568-1ABC-DABACD7A3574}"/>
              </a:ext>
            </a:extLst>
          </p:cNvPr>
          <p:cNvSpPr/>
          <p:nvPr/>
        </p:nvSpPr>
        <p:spPr>
          <a:xfrm rot="19620158">
            <a:off x="701424" y="390229"/>
            <a:ext cx="948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4163A5-BA10-AED2-6D32-D13547FB0865}"/>
              </a:ext>
            </a:extLst>
          </p:cNvPr>
          <p:cNvSpPr/>
          <p:nvPr/>
        </p:nvSpPr>
        <p:spPr>
          <a:xfrm rot="2244397">
            <a:off x="9427822" y="827500"/>
            <a:ext cx="27751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Powerlessness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69A04-20A9-847D-6B9A-73713E42BA9B}"/>
              </a:ext>
            </a:extLst>
          </p:cNvPr>
          <p:cNvSpPr/>
          <p:nvPr/>
        </p:nvSpPr>
        <p:spPr>
          <a:xfrm>
            <a:off x="4706906" y="6128097"/>
            <a:ext cx="27751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Struggle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2AF76-755F-A388-4A41-30C39FBF1A74}"/>
              </a:ext>
            </a:extLst>
          </p:cNvPr>
          <p:cNvSpPr/>
          <p:nvPr/>
        </p:nvSpPr>
        <p:spPr>
          <a:xfrm>
            <a:off x="8348522" y="3288007"/>
            <a:ext cx="2775169" cy="584775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spc="50" dirty="0">
                <a:ln w="0"/>
                <a:solidFill>
                  <a:schemeClr val="bg1">
                    <a:lumMod val="6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Distortion</a:t>
            </a:r>
          </a:p>
        </p:txBody>
      </p:sp>
    </p:spTree>
    <p:extLst>
      <p:ext uri="{BB962C8B-B14F-4D97-AF65-F5344CB8AC3E}">
        <p14:creationId xmlns:p14="http://schemas.microsoft.com/office/powerpoint/2010/main" val="148680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5F979-6B72-4747-AFC4-7C872E50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880" y="182807"/>
            <a:ext cx="6383446" cy="983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Effects of Complex Trauma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A child wearing a hood&#10;&#10;Description automatically generated with low confidence">
            <a:extLst>
              <a:ext uri="{FF2B5EF4-FFF2-40B4-BE49-F238E27FC236}">
                <a16:creationId xmlns:a16="http://schemas.microsoft.com/office/drawing/2014/main" id="{B0D1E082-859B-DFED-FCB0-89137A20B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0" r="24439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044D6-B660-438E-AF60-657071DE1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1253124"/>
            <a:ext cx="5942647" cy="5395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Disassociation</a:t>
            </a:r>
            <a:endParaRPr lang="en-US" dirty="0"/>
          </a:p>
          <a:p>
            <a:r>
              <a:rPr lang="en-US" sz="2200" dirty="0"/>
              <a:t>A coping skill used to separate the person from the traumatic events</a:t>
            </a:r>
          </a:p>
          <a:p>
            <a:r>
              <a:rPr lang="en-US" sz="2200" dirty="0"/>
              <a:t>Causes a lack of connection in a person’s thoughts and memory</a:t>
            </a:r>
          </a:p>
          <a:p>
            <a:pPr marL="0" indent="0">
              <a:buNone/>
            </a:pPr>
            <a:r>
              <a:rPr lang="en-US" b="1" dirty="0"/>
              <a:t>Emotional dysregulation</a:t>
            </a:r>
            <a:endParaRPr lang="en-US" dirty="0"/>
          </a:p>
          <a:p>
            <a:r>
              <a:rPr lang="en-US" sz="2200" dirty="0"/>
              <a:t>The inability to manage the intensity and duration of negative emotions</a:t>
            </a:r>
          </a:p>
          <a:p>
            <a:r>
              <a:rPr lang="en-US" sz="2200" dirty="0"/>
              <a:t>Leads to a high degree of anxiety and frustration</a:t>
            </a:r>
          </a:p>
          <a:p>
            <a:pPr marL="0" indent="0">
              <a:buNone/>
            </a:pPr>
            <a:r>
              <a:rPr lang="en-US" b="1" dirty="0"/>
              <a:t>Substance abuse</a:t>
            </a:r>
            <a:endParaRPr lang="en-US" dirty="0"/>
          </a:p>
          <a:p>
            <a:r>
              <a:rPr lang="en-US" sz="2200" dirty="0"/>
              <a:t>A maladaptive coping mechanism to dull the pain</a:t>
            </a:r>
          </a:p>
          <a:p>
            <a:r>
              <a:rPr lang="en-US" sz="2200" dirty="0"/>
              <a:t>Another way to disassociate</a:t>
            </a:r>
          </a:p>
        </p:txBody>
      </p:sp>
    </p:spTree>
    <p:extLst>
      <p:ext uri="{BB962C8B-B14F-4D97-AF65-F5344CB8AC3E}">
        <p14:creationId xmlns:p14="http://schemas.microsoft.com/office/powerpoint/2010/main" val="326277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5865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FA4CC-3639-4809-B377-5160E384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n-lt"/>
              </a:rPr>
              <a:t>Trauma Informed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57249-4F74-4434-AC2E-F172B4B4C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2" r="13251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5A861-CB50-43B2-B981-84329DF06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4" y="321732"/>
            <a:ext cx="4203968" cy="6214534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Focusing on WHAT HAPPENED to the person </a:t>
            </a:r>
            <a:r>
              <a:rPr lang="en-US" b="1" dirty="0">
                <a:solidFill>
                  <a:srgbClr val="FFFF00"/>
                </a:solidFill>
              </a:rPr>
              <a:t>not</a:t>
            </a:r>
            <a:r>
              <a:rPr lang="en-US" b="1" dirty="0">
                <a:solidFill>
                  <a:schemeClr val="bg1"/>
                </a:solidFill>
              </a:rPr>
              <a:t> WHAT IS WRONG with them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Emphasizes physical, psychological, and emotional safety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Creates opportunities for survivors to rebuild a sense of control and empowerment</a:t>
            </a:r>
          </a:p>
        </p:txBody>
      </p:sp>
    </p:spTree>
    <p:extLst>
      <p:ext uri="{BB962C8B-B14F-4D97-AF65-F5344CB8AC3E}">
        <p14:creationId xmlns:p14="http://schemas.microsoft.com/office/powerpoint/2010/main" val="373005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62DB-FCF9-40A0-B88B-12D6A723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117" y="362000"/>
            <a:ext cx="9112314" cy="92678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Four Themes in Trauma Informed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10147-683F-4CEF-AD23-7C387750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32" y="1599867"/>
            <a:ext cx="11174135" cy="4993439"/>
          </a:xfrm>
        </p:spPr>
        <p:txBody>
          <a:bodyPr>
            <a:no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b="1" dirty="0"/>
              <a:t>Trauma awareness</a:t>
            </a:r>
          </a:p>
          <a:p>
            <a:pPr marL="914400" lvl="2" indent="0">
              <a:buNone/>
            </a:pPr>
            <a:r>
              <a:rPr lang="en-US" sz="2800" dirty="0"/>
              <a:t>Awareness of how behaviors represent adaptations to traumatic experiences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b="1" dirty="0"/>
              <a:t>Emphasis on safety</a:t>
            </a:r>
          </a:p>
          <a:p>
            <a:pPr marL="914400" lvl="2" indent="0">
              <a:buNone/>
            </a:pPr>
            <a:r>
              <a:rPr lang="en-US" sz="2800" dirty="0"/>
              <a:t>Works toward building physical and emotional safety for survivors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b="1" dirty="0"/>
              <a:t>Opportunities to rebuild control</a:t>
            </a:r>
          </a:p>
          <a:p>
            <a:pPr marL="914400" lvl="2" indent="0">
              <a:buNone/>
            </a:pPr>
            <a:r>
              <a:rPr lang="en-US" sz="2800" dirty="0"/>
              <a:t>Creates predictable environments that rebuild a sense of personal control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3200" b="1" dirty="0"/>
              <a:t>Strengths-based approach</a:t>
            </a:r>
          </a:p>
          <a:p>
            <a:pPr marL="914400" lvl="2" indent="0">
              <a:buNone/>
            </a:pPr>
            <a:r>
              <a:rPr lang="en-US" sz="2800" dirty="0"/>
              <a:t>Survivors identify their own strengths and develop their own coping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4BF53-3113-8C0F-5C6B-76FEA53C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3" y="12413"/>
            <a:ext cx="1831908" cy="16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2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688</Words>
  <Application>Microsoft Office PowerPoint</Application>
  <PresentationFormat>Widescreen</PresentationFormat>
  <Paragraphs>121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1_Office Theme</vt:lpstr>
      <vt:lpstr>2_Office Theme</vt:lpstr>
      <vt:lpstr>PowerPoint Presentation</vt:lpstr>
      <vt:lpstr>PowerPoint Presentation</vt:lpstr>
      <vt:lpstr>Types of Trauma</vt:lpstr>
      <vt:lpstr>Toxic Stress</vt:lpstr>
      <vt:lpstr>Changes to the Brain from Toxic Stress</vt:lpstr>
      <vt:lpstr>Effects of Trauma</vt:lpstr>
      <vt:lpstr>Effects of Complex Trauma</vt:lpstr>
      <vt:lpstr>Trauma Informed Care</vt:lpstr>
      <vt:lpstr>Four Themes in Trauma Informed Care</vt:lpstr>
      <vt:lpstr>Trauma is like a 3-number combination lock</vt:lpstr>
      <vt:lpstr>The Healing Equation</vt:lpstr>
      <vt:lpstr>Phases of Client Services</vt:lpstr>
      <vt:lpstr>Trauma Healing Course</vt:lpstr>
      <vt:lpstr>New Normal</vt:lpstr>
      <vt:lpstr>Things to Remember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Price</dc:creator>
  <cp:lastModifiedBy>Anthony Price</cp:lastModifiedBy>
  <cp:revision>57</cp:revision>
  <dcterms:created xsi:type="dcterms:W3CDTF">2022-05-06T14:40:55Z</dcterms:created>
  <dcterms:modified xsi:type="dcterms:W3CDTF">2022-06-27T16:58:18Z</dcterms:modified>
</cp:coreProperties>
</file>